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79" r:id="rId2"/>
  </p:sldIdLst>
  <p:sldSz cx="12192000" cy="6858000"/>
  <p:notesSz cx="6888163" cy="10020300"/>
  <p:defaultTextStyle>
    <a:defPPr>
      <a:defRPr lang="en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320" autoAdjust="0"/>
  </p:normalViewPr>
  <p:slideViewPr>
    <p:cSldViewPr snapToGrid="0" snapToObjects="1">
      <p:cViewPr varScale="1">
        <p:scale>
          <a:sx n="85" d="100"/>
          <a:sy n="85" d="100"/>
        </p:scale>
        <p:origin x="2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CBC68BE9-4F25-4785-A142-2A2C7ED7EBE5}" type="datetimeFigureOut">
              <a:rPr lang="ko-KR" altLang="en-US" smtClean="0"/>
              <a:t>2022-08-19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1B6B6B7B-2415-4B56-B74A-FA67EC233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79891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K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9E347D81-7117-3749-8FF7-E897F01DA2D8}" type="datetimeFigureOut">
              <a:rPr lang="en-KR" smtClean="0"/>
              <a:t>08/19/2022</a:t>
            </a:fld>
            <a:endParaRPr lang="en-K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K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ABB614B9-B43D-E84A-A592-66C7CDC92569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262381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A8B2030-72F5-C14D-A7F7-045272268F21}" type="datetimeFigureOut">
              <a:rPr lang="en-KR" smtClean="0"/>
              <a:t>08/19/2022</a:t>
            </a:fld>
            <a:endParaRPr lang="en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76A1E47-67AC-7D44-8D43-1F4D01E94856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877001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2030-72F5-C14D-A7F7-045272268F21}" type="datetimeFigureOut">
              <a:rPr lang="en-KR" smtClean="0"/>
              <a:t>08/19/2022</a:t>
            </a:fld>
            <a:endParaRPr lang="en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B76A1E47-67AC-7D44-8D43-1F4D01E94856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100790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A8B2030-72F5-C14D-A7F7-045272268F21}" type="datetimeFigureOut">
              <a:rPr lang="en-KR" smtClean="0"/>
              <a:t>08/19/2022</a:t>
            </a:fld>
            <a:endParaRPr lang="en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76A1E47-67AC-7D44-8D43-1F4D01E94856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866446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2030-72F5-C14D-A7F7-045272268F21}" type="datetimeFigureOut">
              <a:rPr lang="en-KR" smtClean="0"/>
              <a:t>08/19/2022</a:t>
            </a:fld>
            <a:endParaRPr lang="en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A1E47-67AC-7D44-8D43-1F4D01E94856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545003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2030-72F5-C14D-A7F7-045272268F21}" type="datetimeFigureOut">
              <a:rPr lang="en-KR" smtClean="0"/>
              <a:t>08/19/2022</a:t>
            </a:fld>
            <a:endParaRPr lang="en-K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A1E47-67AC-7D44-8D43-1F4D01E94856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661370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2030-72F5-C14D-A7F7-045272268F21}" type="datetimeFigureOut">
              <a:rPr lang="en-KR" smtClean="0"/>
              <a:t>08/19/2022</a:t>
            </a:fld>
            <a:endParaRPr lang="en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A1E47-67AC-7D44-8D43-1F4D01E94856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62963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2030-72F5-C14D-A7F7-045272268F21}" type="datetimeFigureOut">
              <a:rPr lang="en-KR" smtClean="0"/>
              <a:t>08/19/2022</a:t>
            </a:fld>
            <a:endParaRPr lang="en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A1E47-67AC-7D44-8D43-1F4D01E94856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93367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A8B2030-72F5-C14D-A7F7-045272268F21}" type="datetimeFigureOut">
              <a:rPr lang="en-KR" smtClean="0"/>
              <a:t>08/19/2022</a:t>
            </a:fld>
            <a:endParaRPr lang="en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76A1E47-67AC-7D44-8D43-1F4D01E94856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959147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2030-72F5-C14D-A7F7-045272268F21}" type="datetimeFigureOut">
              <a:rPr lang="en-KR" smtClean="0"/>
              <a:t>08/19/2022</a:t>
            </a:fld>
            <a:endParaRPr lang="en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A1E47-67AC-7D44-8D43-1F4D01E94856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491340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2030-72F5-C14D-A7F7-045272268F21}" type="datetimeFigureOut">
              <a:rPr lang="en-KR" smtClean="0"/>
              <a:t>08/19/2022</a:t>
            </a:fld>
            <a:endParaRPr lang="en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A1E47-67AC-7D44-8D43-1F4D01E94856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716336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A8B2030-72F5-C14D-A7F7-045272268F21}" type="datetimeFigureOut">
              <a:rPr lang="en-KR" smtClean="0"/>
              <a:t>08/19/2022</a:t>
            </a:fld>
            <a:endParaRPr lang="en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76A1E47-67AC-7D44-8D43-1F4D01E94856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964254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AA8B2030-72F5-C14D-A7F7-045272268F21}" type="datetimeFigureOut">
              <a:rPr lang="en-KR" smtClean="0"/>
              <a:t>08/19/2022</a:t>
            </a:fld>
            <a:endParaRPr lang="en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76A1E47-67AC-7D44-8D43-1F4D01E94856}" type="slidenum">
              <a:rPr lang="en-KR" smtClean="0"/>
              <a:t>‹#›</a:t>
            </a:fld>
            <a:endParaRPr lang="en-KR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66647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1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1" name="내용 개체 틀 40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071" y="2925763"/>
            <a:ext cx="3846646" cy="2935287"/>
          </a:xfrm>
        </p:spPr>
      </p:pic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2" name="내용 개체 틀 41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283" y="2925763"/>
            <a:ext cx="3846646" cy="2935287"/>
          </a:xfrm>
        </p:spPr>
      </p:pic>
      <p:grpSp>
        <p:nvGrpSpPr>
          <p:cNvPr id="7" name="그룹 100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0033CC"/>
          </a:solidFill>
        </p:grpSpPr>
        <p:pic>
          <p:nvPicPr>
            <p:cNvPr id="8" name="Object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  <a:grpFill/>
          </p:spPr>
        </p:pic>
      </p:grpSp>
      <p:grpSp>
        <p:nvGrpSpPr>
          <p:cNvPr id="9" name="그룹 1004"/>
          <p:cNvGrpSpPr/>
          <p:nvPr/>
        </p:nvGrpSpPr>
        <p:grpSpPr>
          <a:xfrm>
            <a:off x="7747659" y="3751061"/>
            <a:ext cx="5571699" cy="4258458"/>
            <a:chOff x="7131789" y="4641299"/>
            <a:chExt cx="5207632" cy="4258458"/>
          </a:xfrm>
        </p:grpSpPr>
        <p:pic>
          <p:nvPicPr>
            <p:cNvPr id="10" name="Object 14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1980000">
              <a:off x="7131789" y="4641299"/>
              <a:ext cx="5207632" cy="4258458"/>
            </a:xfrm>
            <a:prstGeom prst="rect">
              <a:avLst/>
            </a:prstGeom>
          </p:spPr>
        </p:pic>
      </p:grpSp>
      <p:sp>
        <p:nvSpPr>
          <p:cNvPr id="11" name="object 13">
            <a:extLst>
              <a:ext uri="{FF2B5EF4-FFF2-40B4-BE49-F238E27FC236}">
                <a16:creationId xmlns:a16="http://schemas.microsoft.com/office/drawing/2014/main" id="{7F9BB12D-50C8-0EF7-E09D-3325F9BF2593}"/>
              </a:ext>
            </a:extLst>
          </p:cNvPr>
          <p:cNvSpPr/>
          <p:nvPr/>
        </p:nvSpPr>
        <p:spPr>
          <a:xfrm>
            <a:off x="162758" y="150933"/>
            <a:ext cx="5725040" cy="6614612"/>
          </a:xfrm>
          <a:custGeom>
            <a:avLst/>
            <a:gdLst/>
            <a:ahLst/>
            <a:cxnLst/>
            <a:rect l="l" t="t" r="r" b="b"/>
            <a:pathLst>
              <a:path w="4951095" h="7150734">
                <a:moveTo>
                  <a:pt x="4950485" y="119367"/>
                </a:moveTo>
                <a:lnTo>
                  <a:pt x="4849838" y="119367"/>
                </a:lnTo>
                <a:lnTo>
                  <a:pt x="4849838" y="7031355"/>
                </a:lnTo>
                <a:lnTo>
                  <a:pt x="100660" y="7031355"/>
                </a:lnTo>
                <a:lnTo>
                  <a:pt x="100660" y="119367"/>
                </a:lnTo>
                <a:lnTo>
                  <a:pt x="0" y="119367"/>
                </a:lnTo>
                <a:lnTo>
                  <a:pt x="0" y="7031355"/>
                </a:lnTo>
                <a:lnTo>
                  <a:pt x="0" y="7150722"/>
                </a:lnTo>
                <a:lnTo>
                  <a:pt x="4950485" y="7150722"/>
                </a:lnTo>
                <a:lnTo>
                  <a:pt x="4950485" y="7031368"/>
                </a:lnTo>
                <a:lnTo>
                  <a:pt x="4950485" y="119367"/>
                </a:lnTo>
                <a:close/>
              </a:path>
              <a:path w="4951095" h="7150734">
                <a:moveTo>
                  <a:pt x="4950485" y="0"/>
                </a:moveTo>
                <a:lnTo>
                  <a:pt x="0" y="0"/>
                </a:lnTo>
                <a:lnTo>
                  <a:pt x="0" y="119354"/>
                </a:lnTo>
                <a:lnTo>
                  <a:pt x="4950485" y="119354"/>
                </a:lnTo>
                <a:lnTo>
                  <a:pt x="4950485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3">
            <a:extLst>
              <a:ext uri="{FF2B5EF4-FFF2-40B4-BE49-F238E27FC236}">
                <a16:creationId xmlns:a16="http://schemas.microsoft.com/office/drawing/2014/main" id="{D1501367-8D54-2B81-9AE0-EB83F026114E}"/>
              </a:ext>
            </a:extLst>
          </p:cNvPr>
          <p:cNvSpPr/>
          <p:nvPr/>
        </p:nvSpPr>
        <p:spPr>
          <a:xfrm>
            <a:off x="6221450" y="150085"/>
            <a:ext cx="5725041" cy="6615459"/>
          </a:xfrm>
          <a:custGeom>
            <a:avLst/>
            <a:gdLst/>
            <a:ahLst/>
            <a:cxnLst/>
            <a:rect l="l" t="t" r="r" b="b"/>
            <a:pathLst>
              <a:path w="4951095" h="7150734">
                <a:moveTo>
                  <a:pt x="4950485" y="119367"/>
                </a:moveTo>
                <a:lnTo>
                  <a:pt x="4849838" y="119367"/>
                </a:lnTo>
                <a:lnTo>
                  <a:pt x="4849838" y="7031355"/>
                </a:lnTo>
                <a:lnTo>
                  <a:pt x="100660" y="7031355"/>
                </a:lnTo>
                <a:lnTo>
                  <a:pt x="100660" y="119367"/>
                </a:lnTo>
                <a:lnTo>
                  <a:pt x="0" y="119367"/>
                </a:lnTo>
                <a:lnTo>
                  <a:pt x="0" y="7031355"/>
                </a:lnTo>
                <a:lnTo>
                  <a:pt x="0" y="7150722"/>
                </a:lnTo>
                <a:lnTo>
                  <a:pt x="4950485" y="7150722"/>
                </a:lnTo>
                <a:lnTo>
                  <a:pt x="4950485" y="7031368"/>
                </a:lnTo>
                <a:lnTo>
                  <a:pt x="4950485" y="119367"/>
                </a:lnTo>
                <a:close/>
              </a:path>
              <a:path w="4951095" h="7150734">
                <a:moveTo>
                  <a:pt x="4950485" y="0"/>
                </a:moveTo>
                <a:lnTo>
                  <a:pt x="0" y="0"/>
                </a:lnTo>
                <a:lnTo>
                  <a:pt x="0" y="119354"/>
                </a:lnTo>
                <a:lnTo>
                  <a:pt x="4950485" y="119354"/>
                </a:lnTo>
                <a:lnTo>
                  <a:pt x="4950485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텍스트 개체 틀 2">
            <a:extLst>
              <a:ext uri="{FF2B5EF4-FFF2-40B4-BE49-F238E27FC236}">
                <a16:creationId xmlns:a16="http://schemas.microsoft.com/office/drawing/2014/main" id="{5A29130E-807B-9946-353C-BE5EBD67C617}"/>
              </a:ext>
            </a:extLst>
          </p:cNvPr>
          <p:cNvSpPr txBox="1">
            <a:spLocks/>
          </p:cNvSpPr>
          <p:nvPr/>
        </p:nvSpPr>
        <p:spPr>
          <a:xfrm>
            <a:off x="398871" y="498585"/>
            <a:ext cx="5378387" cy="5125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ko-KR" altLang="en-US" sz="1700" dirty="0" smtClean="0">
                <a:solidFill>
                  <a:srgbClr val="FFCC9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한국외국어교육학회 </a:t>
            </a:r>
            <a:r>
              <a:rPr lang="en-US" altLang="ko-KR" sz="1700" dirty="0" smtClean="0">
                <a:solidFill>
                  <a:srgbClr val="FFCC99"/>
                </a:solidFill>
                <a:latin typeface="Arial Black" panose="020B0A04020102020204" pitchFamily="34" charset="0"/>
                <a:ea typeface="맑은 고딕" panose="020B0503020000020004" pitchFamily="50" charset="-127"/>
              </a:rPr>
              <a:t>2022 </a:t>
            </a:r>
            <a:r>
              <a:rPr lang="en-US" altLang="ko-KR" sz="1700" dirty="0">
                <a:solidFill>
                  <a:srgbClr val="FFCC99"/>
                </a:solidFill>
                <a:latin typeface="Arial Black" panose="020B0A04020102020204" pitchFamily="34" charset="0"/>
                <a:ea typeface="맑은 고딕" panose="020B0503020000020004" pitchFamily="50" charset="-127"/>
              </a:rPr>
              <a:t>WORKSHOP</a:t>
            </a:r>
            <a:endParaRPr lang="ko-KR" altLang="en-US" sz="1700" dirty="0">
              <a:solidFill>
                <a:srgbClr val="FFCC99"/>
              </a:solidFill>
              <a:latin typeface="Arial Black" panose="020B0A04020102020204" pitchFamily="34" charset="0"/>
              <a:ea typeface="맑은 고딕" panose="020B0503020000020004" pitchFamily="50" charset="-127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5CFD30B4-AE40-6BDD-FD05-1BD50CBF6C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169" y="403759"/>
            <a:ext cx="1296139" cy="359286"/>
          </a:xfrm>
          <a:prstGeom prst="rect">
            <a:avLst/>
          </a:prstGeom>
        </p:spPr>
      </p:pic>
      <p:sp>
        <p:nvSpPr>
          <p:cNvPr id="17" name="텍스트 개체 틀 4">
            <a:extLst>
              <a:ext uri="{FF2B5EF4-FFF2-40B4-BE49-F238E27FC236}">
                <a16:creationId xmlns:a16="http://schemas.microsoft.com/office/drawing/2014/main" id="{4334E720-86C9-4CEC-E545-950B23FBFA78}"/>
              </a:ext>
            </a:extLst>
          </p:cNvPr>
          <p:cNvSpPr txBox="1">
            <a:spLocks/>
          </p:cNvSpPr>
          <p:nvPr/>
        </p:nvSpPr>
        <p:spPr>
          <a:xfrm>
            <a:off x="289880" y="1695016"/>
            <a:ext cx="5460683" cy="104955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ko-KR" dirty="0" smtClean="0"/>
          </a:p>
          <a:p>
            <a:endParaRPr lang="en-US" altLang="ko-KR" dirty="0" smtClean="0"/>
          </a:p>
          <a:p>
            <a:pPr algn="ctr"/>
            <a:r>
              <a:rPr lang="ko-KR" altLang="en-US" sz="6800" dirty="0" smtClean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외국어 </a:t>
            </a:r>
            <a:r>
              <a:rPr lang="ko-KR" altLang="en-US" sz="6800" dirty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평가 역량 강화</a:t>
            </a:r>
            <a:r>
              <a:rPr lang="en-US" altLang="ko-KR" sz="6800" dirty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6800" dirty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메타버스</a:t>
            </a:r>
            <a:r>
              <a:rPr lang="en-US" altLang="ko-KR" sz="6800" dirty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6800" dirty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텍스트 </a:t>
            </a:r>
            <a:r>
              <a:rPr lang="ko-KR" altLang="en-US" sz="6800" dirty="0" err="1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마이닝</a:t>
            </a:r>
            <a:r>
              <a:rPr lang="en-US" altLang="ko-KR" sz="6800" dirty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en-US" altLang="ko-KR" sz="6800" dirty="0" smtClean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SKA</a:t>
            </a:r>
          </a:p>
          <a:p>
            <a:pPr algn="ctr"/>
            <a:r>
              <a:rPr lang="en-US" altLang="ko-KR" sz="6400" i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6400" i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Enhancing the Capability of Foreign Language Assessment: </a:t>
            </a:r>
            <a:r>
              <a:rPr lang="en-US" altLang="ko-KR" sz="6400" i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Metaverse</a:t>
            </a:r>
            <a:r>
              <a:rPr lang="en-US" altLang="ko-KR" sz="6400" i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, Text Mining, and SKA)</a:t>
            </a:r>
          </a:p>
          <a:p>
            <a:endParaRPr lang="en-US" altLang="ko-KR" sz="4800" i="1" dirty="0" smtClean="0">
              <a:solidFill>
                <a:srgbClr val="FFFF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48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48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일시</a:t>
            </a:r>
            <a:r>
              <a:rPr lang="en-US" altLang="ko-KR" sz="48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2022</a:t>
            </a:r>
            <a:r>
              <a:rPr lang="ko-KR" altLang="en-US" sz="48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48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</a:t>
            </a:r>
            <a:r>
              <a:rPr lang="ko-KR" altLang="en-US" sz="48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48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23</a:t>
            </a:r>
            <a:r>
              <a:rPr lang="ko-KR" altLang="en-US" sz="48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48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48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금</a:t>
            </a:r>
            <a:r>
              <a:rPr lang="en-US" altLang="ko-KR" sz="48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13:30-17:00 (</a:t>
            </a:r>
            <a:r>
              <a:rPr lang="ko-KR" altLang="en-US" sz="48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온라인 실시간 </a:t>
            </a:r>
            <a:r>
              <a:rPr lang="en-US" altLang="ko-KR" sz="48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Zoom </a:t>
            </a:r>
            <a:r>
              <a:rPr lang="ko-KR" altLang="en-US" sz="48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진행</a:t>
            </a:r>
            <a:r>
              <a:rPr lang="en-US" altLang="ko-KR" sz="48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38" name="텍스트 개체 틀 2">
            <a:extLst>
              <a:ext uri="{FF2B5EF4-FFF2-40B4-BE49-F238E27FC236}">
                <a16:creationId xmlns:a16="http://schemas.microsoft.com/office/drawing/2014/main" id="{5A29130E-807B-9946-353C-BE5EBD67C617}"/>
              </a:ext>
            </a:extLst>
          </p:cNvPr>
          <p:cNvSpPr txBox="1">
            <a:spLocks/>
          </p:cNvSpPr>
          <p:nvPr/>
        </p:nvSpPr>
        <p:spPr>
          <a:xfrm>
            <a:off x="6494046" y="695627"/>
            <a:ext cx="5378387" cy="5125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ko-KR" altLang="en-US" sz="1700" dirty="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한국외국어교육학회 </a:t>
            </a:r>
            <a:r>
              <a:rPr lang="en-US" altLang="ko-KR" sz="1700" dirty="0" smtClean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ea typeface="맑은 고딕" panose="020B0503020000020004" pitchFamily="50" charset="-127"/>
              </a:rPr>
              <a:t>2022 </a:t>
            </a:r>
            <a:r>
              <a:rPr lang="en-US" altLang="ko-KR" sz="170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ea typeface="맑은 고딕" panose="020B0503020000020004" pitchFamily="50" charset="-127"/>
              </a:rPr>
              <a:t>WORKSHOP</a:t>
            </a:r>
            <a:endParaRPr lang="ko-KR" altLang="en-US" sz="170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ea typeface="맑은 고딕" panose="020B0503020000020004" pitchFamily="50" charset="-127"/>
            </a:endParaRPr>
          </a:p>
        </p:txBody>
      </p:sp>
      <p:pic>
        <p:nvPicPr>
          <p:cNvPr id="43" name="내용 개체 틀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259" y="1308587"/>
            <a:ext cx="5191302" cy="4804658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422092" y="2903813"/>
            <a:ext cx="15637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400" b="1" dirty="0" smtClean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워크숍 일정표</a:t>
            </a:r>
            <a:r>
              <a:rPr lang="en-US" altLang="ko-KR" sz="1400" b="1" dirty="0" smtClean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endParaRPr lang="ko-KR" altLang="en-US" sz="1400" b="1" dirty="0">
              <a:solidFill>
                <a:srgbClr val="FFC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45" name="내용 개체 틀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1439680"/>
              </p:ext>
            </p:extLst>
          </p:nvPr>
        </p:nvGraphicFramePr>
        <p:xfrm>
          <a:off x="367685" y="3215484"/>
          <a:ext cx="5307424" cy="2823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2562">
                  <a:extLst>
                    <a:ext uri="{9D8B030D-6E8A-4147-A177-3AD203B41FA5}">
                      <a16:colId xmlns:a16="http://schemas.microsoft.com/office/drawing/2014/main" val="110616758"/>
                    </a:ext>
                  </a:extLst>
                </a:gridCol>
                <a:gridCol w="4224862">
                  <a:extLst>
                    <a:ext uri="{9D8B030D-6E8A-4147-A177-3AD203B41FA5}">
                      <a16:colId xmlns:a16="http://schemas.microsoft.com/office/drawing/2014/main" val="411066195"/>
                    </a:ext>
                  </a:extLst>
                </a:gridCol>
              </a:tblGrid>
              <a:tr h="285717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13:30-13:40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       개회사 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950115"/>
                  </a:ext>
                </a:extLst>
              </a:tr>
              <a:tr h="65546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13:40-14:40</a:t>
                      </a:r>
                      <a:endParaRPr lang="ko-KR" altLang="en-US" sz="11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[Session 1]</a:t>
                      </a:r>
                    </a:p>
                    <a:p>
                      <a:pPr marL="0" marR="0" indent="0" algn="ctr" defTabSz="4572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메타버스 플랫폼을 활용한 </a:t>
                      </a:r>
                      <a:r>
                        <a:rPr lang="ko-KR" altLang="en-US" sz="1100" b="1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과정중심</a:t>
                      </a:r>
                      <a:r>
                        <a:rPr lang="ko-KR" altLang="en-US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 </a:t>
                      </a:r>
                      <a:r>
                        <a:rPr lang="ko-KR" altLang="en-US" sz="1100" b="1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언어평가</a:t>
                      </a:r>
                      <a:r>
                        <a:rPr lang="ko-KR" altLang="en-US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 </a:t>
                      </a:r>
                      <a:endParaRPr lang="en-US" altLang="ko-KR" sz="11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함초롬바탕" panose="02030604000101010101" pitchFamily="18" charset="-127"/>
                      </a:endParaRPr>
                    </a:p>
                    <a:p>
                      <a:pPr marL="0" marR="0" indent="0" algn="ctr" defTabSz="4572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100" b="1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김지은교수</a:t>
                      </a:r>
                      <a:r>
                        <a:rPr lang="en-US" altLang="ko-KR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, </a:t>
                      </a:r>
                      <a:r>
                        <a:rPr lang="ko-KR" altLang="en-US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가톨릭 관동대학교</a:t>
                      </a:r>
                      <a:r>
                        <a:rPr lang="en-US" altLang="ko-KR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227354"/>
                  </a:ext>
                </a:extLst>
              </a:tr>
              <a:tr h="28571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14:40-14:50</a:t>
                      </a:r>
                      <a:endParaRPr lang="ko-KR" altLang="en-US" sz="11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      </a:t>
                      </a:r>
                      <a:r>
                        <a:rPr lang="en-US" altLang="ko-KR" sz="1100" b="1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  <a:r>
                        <a:rPr lang="en-US" altLang="ko-KR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reak</a:t>
                      </a:r>
                      <a:r>
                        <a:rPr lang="ko-KR" altLang="en-US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Time</a:t>
                      </a:r>
                      <a:endParaRPr lang="ko-KR" altLang="en-US" sz="11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23159"/>
                  </a:ext>
                </a:extLst>
              </a:tr>
              <a:tr h="65546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14:50-15:50</a:t>
                      </a:r>
                      <a:endParaRPr lang="ko-KR" altLang="en-US" sz="11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[Session 2]</a:t>
                      </a:r>
                    </a:p>
                    <a:p>
                      <a:pPr marL="0" marR="0" indent="0" algn="ctr" defTabSz="4572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파이썬을</a:t>
                      </a:r>
                      <a:r>
                        <a:rPr lang="ko-KR" altLang="en-US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 활용한 텍스트 데이터 분석 및 활용 </a:t>
                      </a:r>
                      <a:endParaRPr lang="en-US" altLang="ko-KR" sz="11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함초롬바탕" panose="02030604000101010101" pitchFamily="18" charset="-127"/>
                      </a:endParaRPr>
                    </a:p>
                    <a:p>
                      <a:pPr marL="0" marR="0" indent="0" algn="ctr" defTabSz="4572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100" b="1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정인정교수</a:t>
                      </a:r>
                      <a:r>
                        <a:rPr lang="en-US" altLang="ko-KR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, </a:t>
                      </a:r>
                      <a:r>
                        <a:rPr lang="ko-KR" altLang="en-US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육군사관학교</a:t>
                      </a:r>
                      <a:r>
                        <a:rPr lang="en-US" altLang="ko-KR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407637"/>
                  </a:ext>
                </a:extLst>
              </a:tr>
              <a:tr h="28571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15:50-16:00</a:t>
                      </a:r>
                      <a:endParaRPr lang="ko-KR" altLang="en-US" sz="11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       </a:t>
                      </a:r>
                      <a:r>
                        <a:rPr lang="en-US" altLang="ko-KR" sz="1100" b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Break Time</a:t>
                      </a:r>
                      <a:endParaRPr lang="ko-KR" altLang="en-US" sz="11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368177"/>
                  </a:ext>
                </a:extLst>
              </a:tr>
              <a:tr h="65546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16:00-17:00</a:t>
                      </a:r>
                      <a:endParaRPr lang="ko-KR" altLang="en-US" sz="11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[Session 3]</a:t>
                      </a: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실제 자료를 활용한 세종한국어평가</a:t>
                      </a:r>
                      <a:r>
                        <a:rPr lang="en-US" altLang="ko-KR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(SKA) </a:t>
                      </a:r>
                      <a:r>
                        <a:rPr lang="ko-KR" altLang="en-US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읽기 문항 개발</a:t>
                      </a:r>
                      <a:r>
                        <a:rPr lang="en-US" altLang="ko-KR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 </a:t>
                      </a:r>
                    </a:p>
                    <a:p>
                      <a:pPr algn="ctr" latinLnBrk="1"/>
                      <a:r>
                        <a:rPr lang="en-US" altLang="ko-KR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100" b="1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김현정박사</a:t>
                      </a:r>
                      <a:r>
                        <a:rPr lang="en-US" altLang="ko-KR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, </a:t>
                      </a:r>
                      <a:r>
                        <a:rPr lang="ko-KR" altLang="en-US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세종학당재단</a:t>
                      </a:r>
                      <a:r>
                        <a:rPr lang="en-US" altLang="ko-KR" sz="11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함초롬바탕" panose="02030604000101010101" pitchFamily="18" charset="-127"/>
                        </a:rPr>
                        <a:t>) </a:t>
                      </a:r>
                      <a:endParaRPr lang="ko-KR" altLang="en-US" sz="11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772579"/>
                  </a:ext>
                </a:extLst>
              </a:tr>
            </a:tbl>
          </a:graphicData>
        </a:graphic>
      </p:graphicFrame>
      <p:grpSp>
        <p:nvGrpSpPr>
          <p:cNvPr id="46" name="그룹 1007"/>
          <p:cNvGrpSpPr/>
          <p:nvPr/>
        </p:nvGrpSpPr>
        <p:grpSpPr>
          <a:xfrm>
            <a:off x="8917" y="-535854"/>
            <a:ext cx="2095024" cy="1718775"/>
            <a:chOff x="-74822" y="-769601"/>
            <a:chExt cx="2095024" cy="1718775"/>
          </a:xfrm>
        </p:grpSpPr>
        <p:pic>
          <p:nvPicPr>
            <p:cNvPr id="47" name="Object 23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13320000">
              <a:off x="-74822" y="-769601"/>
              <a:ext cx="2095024" cy="1718775"/>
            </a:xfrm>
            <a:prstGeom prst="rect">
              <a:avLst/>
            </a:prstGeom>
          </p:spPr>
        </p:pic>
      </p:grpSp>
      <p:pic>
        <p:nvPicPr>
          <p:cNvPr id="48" name="Object 2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8840000">
            <a:off x="1481658" y="-1085078"/>
            <a:ext cx="3591470" cy="376249"/>
          </a:xfrm>
          <a:prstGeom prst="rect">
            <a:avLst/>
          </a:prstGeom>
        </p:spPr>
      </p:pic>
      <p:sp>
        <p:nvSpPr>
          <p:cNvPr id="23" name="TextBox 32">
            <a:extLst>
              <a:ext uri="{FF2B5EF4-FFF2-40B4-BE49-F238E27FC236}">
                <a16:creationId xmlns:a16="http://schemas.microsoft.com/office/drawing/2014/main" id="{34549CF4-EE71-0AA5-3124-3985867B2AB0}"/>
              </a:ext>
            </a:extLst>
          </p:cNvPr>
          <p:cNvSpPr txBox="1">
            <a:spLocks/>
          </p:cNvSpPr>
          <p:nvPr/>
        </p:nvSpPr>
        <p:spPr>
          <a:xfrm>
            <a:off x="7758335" y="4502580"/>
            <a:ext cx="3967500" cy="1546577"/>
          </a:xfrm>
          <a:prstGeom prst="rect">
            <a:avLst/>
          </a:prstGeom>
          <a:solidFill>
            <a:srgbClr val="D9F1FF"/>
          </a:solidFill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rtlCol="0" anchor="b">
            <a:spAutoFit/>
          </a:bodyPr>
          <a:lstStyle>
            <a:defPPr>
              <a:defRPr lang="ko-KR"/>
            </a:defPPr>
            <a:lvl1pPr marL="0" indent="0" algn="l" defTabSz="9144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ko-KR" altLang="en-US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김현정 박사는 외국인 대상의 한국어 교육</a:t>
            </a:r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프로그램 및 교재 개발</a:t>
            </a:r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교사 연수 등 한국어 교육 전반에 걸친 풍부한 경험을 바탕으로 현재 한국 언어</a:t>
            </a:r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•</a:t>
            </a:r>
            <a:r>
              <a:rPr lang="ko-KR" altLang="en-US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문화 </a:t>
            </a:r>
            <a:r>
              <a:rPr lang="ko-KR" altLang="en-US" sz="105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보급기관인</a:t>
            </a:r>
            <a:r>
              <a:rPr lang="ko-KR" altLang="en-US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 세종학당재단에서 세종한국어평가</a:t>
            </a:r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(SKA, </a:t>
            </a:r>
            <a:r>
              <a:rPr lang="en-US" altLang="ko-KR" sz="105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Sejong</a:t>
            </a:r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 Korean language Assessment) </a:t>
            </a:r>
            <a:r>
              <a:rPr lang="ko-KR" altLang="en-US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개발을 담당하고 있다</a:t>
            </a:r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. </a:t>
            </a:r>
            <a:r>
              <a:rPr lang="ko-KR" altLang="en-US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이번 특강에서는 ‘실제 자료를 활용한 세종한국어평가</a:t>
            </a:r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(SKA) </a:t>
            </a:r>
            <a:r>
              <a:rPr lang="ko-KR" altLang="en-US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읽기 문항 </a:t>
            </a:r>
            <a:r>
              <a:rPr lang="ko-KR" altLang="en-US" sz="105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개발’이라는</a:t>
            </a:r>
            <a:r>
              <a:rPr lang="ko-KR" altLang="en-US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 제목으로 </a:t>
            </a:r>
            <a:r>
              <a:rPr lang="ko-KR" altLang="en-US" sz="105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실제성</a:t>
            </a:r>
            <a:r>
              <a:rPr lang="ko-KR" altLang="en-US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 높은 읽기 숙달도 평가 방안을 소개하고 참여자들과 함께 실제 자료를 활용하여 실제 자료를 활용한 </a:t>
            </a:r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SKA </a:t>
            </a:r>
            <a:r>
              <a:rPr lang="ko-KR" altLang="en-US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읽기 문항을 개발해 본다</a:t>
            </a:r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함초롬바탕" panose="02030604000101010101" pitchFamily="18" charset="-127"/>
              </a:rPr>
              <a:t>.</a:t>
            </a:r>
            <a:endParaRPr lang="en-US" altLang="ko-KR" sz="500" b="1" dirty="0" smtClean="0">
              <a:latin typeface="맑은 고딕" panose="020B0503020000020004" pitchFamily="50" charset="-127"/>
              <a:ea typeface="맑은 고딕" panose="020B0503020000020004" pitchFamily="50" charset="-127"/>
              <a:cs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86182552"/>
      </p:ext>
    </p:extLst>
  </p:cSld>
  <p:clrMapOvr>
    <a:masterClrMapping/>
  </p:clrMapOvr>
</p:sld>
</file>

<file path=ppt/theme/theme1.xml><?xml version="1.0" encoding="utf-8"?>
<a:theme xmlns:a="http://schemas.openxmlformats.org/drawingml/2006/main" name="분할">
  <a:themeElements>
    <a:clrScheme name="보라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분할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분할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TM03457464[[fn=분할]]</Template>
  <TotalTime>1416</TotalTime>
  <Words>200</Words>
  <Application>Microsoft Office PowerPoint</Application>
  <PresentationFormat>와이드스크린</PresentationFormat>
  <Paragraphs>28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1" baseType="lpstr">
      <vt:lpstr>Yu Gothic UI Semibold</vt:lpstr>
      <vt:lpstr>맑은 고딕</vt:lpstr>
      <vt:lpstr>함초롬바탕</vt:lpstr>
      <vt:lpstr>휴먼매직체</vt:lpstr>
      <vt:lpstr>Arial</vt:lpstr>
      <vt:lpstr>Arial Black</vt:lpstr>
      <vt:lpstr>Calibri</vt:lpstr>
      <vt:lpstr>Gill Sans MT</vt:lpstr>
      <vt:lpstr>Wingdings 2</vt:lpstr>
      <vt:lpstr>분할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2022년 한국외국어교육학회  학술대회 준비위원회 총회</dc:title>
  <dc:creator>Lim, Jung Min</dc:creator>
  <cp:lastModifiedBy>user</cp:lastModifiedBy>
  <cp:revision>60</cp:revision>
  <cp:lastPrinted>2022-08-03T02:01:26Z</cp:lastPrinted>
  <dcterms:created xsi:type="dcterms:W3CDTF">2022-07-31T12:29:35Z</dcterms:created>
  <dcterms:modified xsi:type="dcterms:W3CDTF">2022-08-19T06:38:33Z</dcterms:modified>
</cp:coreProperties>
</file>